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56" r:id="rId2"/>
    <p:sldId id="266" r:id="rId3"/>
    <p:sldId id="258" r:id="rId4"/>
    <p:sldId id="259" r:id="rId5"/>
    <p:sldId id="261" r:id="rId6"/>
    <p:sldId id="262" r:id="rId7"/>
    <p:sldId id="270" r:id="rId8"/>
    <p:sldId id="257" r:id="rId9"/>
    <p:sldId id="264" r:id="rId10"/>
    <p:sldId id="265" r:id="rId1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249BA5AC-C046-4410-BAF7-7C3F7F2212CC}" type="datetimeFigureOut">
              <a:rPr lang="en-US" smtClean="0"/>
              <a:pPr/>
              <a:t>1/5/2012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9E50C7F-C11A-43F8-9DB8-74729FB578C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F0EC3A74-FDA9-4FCD-B1EC-72DAB0E3116B}" type="datetimeFigureOut">
              <a:rPr lang="en-US"/>
              <a:pPr>
                <a:defRPr/>
              </a:pPr>
              <a:t>1/5/2012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F106E6FC-4AE1-4697-AC9D-3BF7F368832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9E2E348-1C2C-4FE9-BEBC-FA74453C5FC1}" type="slidenum">
              <a:rPr lang="en-US"/>
              <a:pPr fontAlgn="base">
                <a:spcBef>
                  <a:spcPct val="0"/>
                </a:spcBef>
                <a:spcAft>
                  <a:spcPct val="0"/>
                </a:spcAft>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txBox="1">
            <a:spLocks noGrp="1"/>
          </p:cNvSpPr>
          <p:nvPr/>
        </p:nvSpPr>
        <p:spPr bwMode="auto">
          <a:xfrm>
            <a:off x="3970938" y="8829967"/>
            <a:ext cx="3037840" cy="464820"/>
          </a:xfrm>
          <a:prstGeom prst="rect">
            <a:avLst/>
          </a:prstGeom>
          <a:noFill/>
          <a:ln w="9525">
            <a:noFill/>
            <a:miter lim="800000"/>
            <a:headEnd/>
            <a:tailEnd/>
          </a:ln>
        </p:spPr>
        <p:txBody>
          <a:bodyPr lIns="93177" tIns="46589" rIns="93177" bIns="46589" anchor="b"/>
          <a:lstStyle/>
          <a:p>
            <a:pPr algn="r"/>
            <a:fld id="{ECA08A1D-7CD3-47D0-BB82-478FA6FA7961}" type="slidenum">
              <a:rPr lang="en-US" sz="1200">
                <a:latin typeface="Calibri" pitchFamily="34" charset="0"/>
              </a:rPr>
              <a:pPr algn="r"/>
              <a:t>2</a:t>
            </a:fld>
            <a:endParaRPr lang="en-US" sz="1200" dirty="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88AE14-A017-4EBD-BEE9-12C013A2BCEA}" type="slidenum">
              <a:rPr lang="en-US"/>
              <a:pPr fontAlgn="base">
                <a:spcBef>
                  <a:spcPct val="0"/>
                </a:spcBef>
                <a:spcAft>
                  <a:spcPct val="0"/>
                </a:spcAft>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38445C-00D9-46E4-AB77-3ECDA7AC13B3}" type="slidenum">
              <a:rPr lang="en-US"/>
              <a:pPr fontAlgn="base">
                <a:spcBef>
                  <a:spcPct val="0"/>
                </a:spcBef>
                <a:spcAft>
                  <a:spcPct val="0"/>
                </a:spcAft>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7EBEC53-275A-4B3B-80EC-3578B0EC4C91}" type="slidenum">
              <a:rPr lang="en-US"/>
              <a:pPr fontAlgn="base">
                <a:spcBef>
                  <a:spcPct val="0"/>
                </a:spcBef>
                <a:spcAft>
                  <a:spcPct val="0"/>
                </a:spcAft>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8CAD8C-9228-45DA-B317-3376B4A36420}" type="slidenum">
              <a:rPr lang="en-US"/>
              <a:pPr fontAlgn="base">
                <a:spcBef>
                  <a:spcPct val="0"/>
                </a:spcBef>
                <a:spcAft>
                  <a:spcPct val="0"/>
                </a:spcAft>
                <a:defRPr/>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extLst/>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9F2FEA64-1C77-4799-8BBB-E99F9EC493DE}" type="datetimeFigureOut">
              <a:rPr/>
              <a:pPr>
                <a:defRPr/>
              </a:pPr>
              <a:t>2/3/2009</a:t>
            </a:fld>
            <a:endParaRPr/>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D7736ACD-60AF-44F7-B0E9-3A065F4FC027}"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76370AC7-298C-4877-892E-FEF65A099CB6}" type="datetimeFigureOut">
              <a:rPr lang="en-US"/>
              <a:pPr>
                <a:defRPr/>
              </a:pPr>
              <a:t>1/5/2012</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C991AFAD-35D5-443C-AE44-EC09E5A6AE5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extLst/>
          </a:lstStyle>
          <a:p>
            <a:pPr>
              <a:defRPr/>
            </a:pPr>
            <a:fld id="{B342CA50-31AD-4850-941F-6E6AE9644A08}" type="datetimeFigureOut">
              <a:rPr lang="en-US"/>
              <a:pPr>
                <a:defRPr/>
              </a:pPr>
              <a:t>1/5/2012</a:t>
            </a:fld>
            <a:endParaRPr lang="en-US"/>
          </a:p>
        </p:txBody>
      </p:sp>
      <p:sp>
        <p:nvSpPr>
          <p:cNvPr id="5" name="Footer Placeholder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6C518BA9-066B-47D2-A3FB-5D275C3C948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00036891-8382-46C7-8BCF-AEC26BA775B3}" type="datetimeFigureOut">
              <a:rPr lang="en-US"/>
              <a:pPr>
                <a:defRPr/>
              </a:pPr>
              <a:t>1/5/2012</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283E9AEE-7303-45A8-9BE5-24994F4CDE6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672D4C91-AB2E-4DC7-9379-9DABFD7CAEC0}" type="datetimeFigureOut">
              <a:rPr lang="en-US"/>
              <a:pPr>
                <a:defRPr/>
              </a:pPr>
              <a:t>1/5/2012</a:t>
            </a:fld>
            <a:endParaRPr lang="en-US"/>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extLst/>
          </a:lstStyle>
          <a:p>
            <a:pPr>
              <a:defRPr/>
            </a:pPr>
            <a:fld id="{9F457AE7-07C1-49D6-B456-2D8DDF5594E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DCB07503-956E-40AB-ACDE-6E089AEEF1EF}" type="datetimeFigureOut">
              <a:rPr lang="en-US"/>
              <a:pPr>
                <a:defRPr/>
              </a:pPr>
              <a:t>1/5/2012</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5BBD4BB2-F8C3-450C-87DC-904801B1FB2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F6F0207E-14C2-44C6-89B8-AFDCF26F79AD}" type="datetimeFigureOut">
              <a:rPr lang="en-US"/>
              <a:pPr>
                <a:defRPr/>
              </a:pPr>
              <a:t>1/5/2012</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CDB1C8DB-3347-4575-9E3E-352B0EF0767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AB9D8B8C-ADA6-46B2-AC34-04CFC1FED959}" type="datetimeFigureOut">
              <a:rPr lang="en-US"/>
              <a:pPr>
                <a:defRPr/>
              </a:pPr>
              <a:t>1/5/2012</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F2E2D4FA-2B3E-4AE3-A16E-51D2C6E88D9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489B0A93-E27D-4BCD-B55D-126EAFC7F840}" type="datetimeFigureOut">
              <a:rPr lang="en-US"/>
              <a:pPr>
                <a:defRPr/>
              </a:pPr>
              <a:t>1/5/2012</a:t>
            </a:fld>
            <a:endParaRPr lang="en-US"/>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17E498EB-4737-4C2E-9514-BF1D282C938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DE28B9E4-5853-496D-A03F-41F281ED8DEC}" type="datetimeFigureOut">
              <a:rPr lang="en-US"/>
              <a:pPr>
                <a:defRPr/>
              </a:pPr>
              <a:t>1/5/2012</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93386F2C-AC43-4462-8EBA-72BAC06137C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fld id="{E40EEAB6-ACCF-4E2A-A260-C50D792E1913}" type="datetimeFigureOut">
              <a:rPr lang="en-US"/>
              <a:pPr>
                <a:defRPr/>
              </a:pPr>
              <a:t>1/5/2012</a:t>
            </a:fld>
            <a:endParaRPr lang="en-US"/>
          </a:p>
        </p:txBody>
      </p:sp>
      <p:sp>
        <p:nvSpPr>
          <p:cNvPr id="8" name="Footer Placeholder 5"/>
          <p:cNvSpPr>
            <a:spLocks noGrp="1"/>
          </p:cNvSpPr>
          <p:nvPr>
            <p:ph type="ftr" sz="quarter" idx="11"/>
          </p:nvPr>
        </p:nvSpPr>
        <p:spPr/>
        <p:txBody>
          <a:bodyPr/>
          <a:lstStyle>
            <a:lvl1pPr>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DD80ED8B-379C-4B5C-B89A-641F8E5499A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en-US" smtClean="0"/>
              <a:t>Click to edit Master title style</a:t>
            </a:r>
            <a:endParaRPr lang="en-US"/>
          </a:p>
        </p:txBody>
      </p:sp>
      <p:sp>
        <p:nvSpPr>
          <p:cNvPr id="1030"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defRPr>
            </a:lvl1pPr>
            <a:extLst/>
          </a:lstStyle>
          <a:p>
            <a:pPr>
              <a:defRPr/>
            </a:pPr>
            <a:fld id="{A04AA930-37D8-4325-B214-DDF836D39DC1}" type="datetimeFigureOut">
              <a:rPr lang="en-US"/>
              <a:pPr>
                <a:defRPr/>
              </a:pPr>
              <a:t>1/5/2012</a:t>
            </a:fld>
            <a:endParaRPr lang="en-US"/>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defRPr>
            </a:lvl1pPr>
            <a:extLst/>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defRPr>
            </a:lvl1pPr>
            <a:extLst/>
          </a:lstStyle>
          <a:p>
            <a:pPr>
              <a:defRPr/>
            </a:pPr>
            <a:fld id="{7B39370D-FE2D-4FE6-8CCE-4EF90556BA3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65" r:id="rId2"/>
    <p:sldLayoutId id="2147483673" r:id="rId3"/>
    <p:sldLayoutId id="2147483666" r:id="rId4"/>
    <p:sldLayoutId id="2147483667" r:id="rId5"/>
    <p:sldLayoutId id="2147483668" r:id="rId6"/>
    <p:sldLayoutId id="2147483669" r:id="rId7"/>
    <p:sldLayoutId id="2147483670" r:id="rId8"/>
    <p:sldLayoutId id="2147483674" r:id="rId9"/>
    <p:sldLayoutId id="2147483671" r:id="rId10"/>
    <p:sldLayoutId id="2147483675"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yp_l5ntikaU"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What is the</a:t>
            </a:r>
            <a:br>
              <a:rPr lang="en-US" dirty="0" smtClean="0"/>
            </a:br>
            <a:r>
              <a:rPr lang="en-US" dirty="0" smtClean="0"/>
              <a:t>Scientific method?</a:t>
            </a:r>
            <a:endParaRPr lang="en-US" dirty="0"/>
          </a:p>
        </p:txBody>
      </p:sp>
      <p:sp>
        <p:nvSpPr>
          <p:cNvPr id="14338" name="Subtitle 2"/>
          <p:cNvSpPr>
            <a:spLocks noGrp="1"/>
          </p:cNvSpPr>
          <p:nvPr>
            <p:ph type="subTitle" idx="1"/>
          </p:nvPr>
        </p:nvSpPr>
        <p:spPr>
          <a:xfrm>
            <a:off x="4343400" y="4038600"/>
            <a:ext cx="3657600" cy="1101725"/>
          </a:xfrm>
        </p:spPr>
        <p:txBody>
          <a:bodyPr/>
          <a:lstStyle/>
          <a:p>
            <a:pPr algn="ctr" eaLnBrk="1" hangingPunct="1"/>
            <a:r>
              <a:rPr lang="en-US" smtClean="0"/>
              <a:t/>
            </a:r>
            <a:br>
              <a:rPr lang="en-US" smtClean="0"/>
            </a:br>
            <a:r>
              <a:rPr lang="en-US" smtClean="0"/>
              <a:t>Please Remember How Experiments do Conclude!</a:t>
            </a:r>
          </a:p>
        </p:txBody>
      </p:sp>
      <p:pic>
        <p:nvPicPr>
          <p:cNvPr id="1026" name="Picture 2"/>
          <p:cNvPicPr>
            <a:picLocks noChangeAspect="1" noChangeArrowheads="1"/>
          </p:cNvPicPr>
          <p:nvPr/>
        </p:nvPicPr>
        <p:blipFill>
          <a:blip r:embed="rId3" cstate="print"/>
          <a:srcRect/>
          <a:stretch>
            <a:fillRect/>
          </a:stretch>
        </p:blipFill>
        <p:spPr bwMode="auto">
          <a:xfrm>
            <a:off x="381000" y="304800"/>
            <a:ext cx="3970928"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Wrap-up 1-31-08</a:t>
            </a:r>
            <a:endParaRPr lang="en-US" dirty="0"/>
          </a:p>
        </p:txBody>
      </p:sp>
      <p:sp>
        <p:nvSpPr>
          <p:cNvPr id="30722" name="Content Placeholder 2"/>
          <p:cNvSpPr>
            <a:spLocks noGrp="1"/>
          </p:cNvSpPr>
          <p:nvPr>
            <p:ph sz="half" idx="1"/>
          </p:nvPr>
        </p:nvSpPr>
        <p:spPr>
          <a:xfrm>
            <a:off x="457200" y="1600200"/>
            <a:ext cx="3521075" cy="4525963"/>
          </a:xfrm>
        </p:spPr>
        <p:txBody>
          <a:bodyPr/>
          <a:lstStyle/>
          <a:p>
            <a:pPr eaLnBrk="1" hangingPunct="1"/>
            <a:r>
              <a:rPr lang="en-US" smtClean="0"/>
              <a:t>3 points</a:t>
            </a:r>
          </a:p>
          <a:p>
            <a:pPr lvl="1" eaLnBrk="1" hangingPunct="1"/>
            <a:r>
              <a:rPr lang="en-US" smtClean="0"/>
              <a:t>P-R-H-E-D-C</a:t>
            </a:r>
          </a:p>
          <a:p>
            <a:pPr lvl="1" eaLnBrk="1" hangingPunct="1"/>
            <a:r>
              <a:rPr lang="en-US" smtClean="0"/>
              <a:t>Kilo, centi, milli</a:t>
            </a:r>
          </a:p>
          <a:p>
            <a:pPr lvl="1" eaLnBrk="1" hangingPunct="1"/>
            <a:r>
              <a:rPr lang="en-US" smtClean="0"/>
              <a:t>Center of Gravity</a:t>
            </a:r>
          </a:p>
          <a:p>
            <a:pPr lvl="1" eaLnBrk="1" hangingPunct="1"/>
            <a:endParaRPr lang="en-US" smtClean="0"/>
          </a:p>
          <a:p>
            <a:pPr lvl="1" eaLnBrk="1" hangingPunct="1"/>
            <a:endParaRPr lang="en-US" smtClean="0"/>
          </a:p>
        </p:txBody>
      </p:sp>
      <p:sp>
        <p:nvSpPr>
          <p:cNvPr id="30723" name="Content Placeholder 3"/>
          <p:cNvSpPr>
            <a:spLocks noGrp="1"/>
          </p:cNvSpPr>
          <p:nvPr>
            <p:ph sz="half" idx="2"/>
          </p:nvPr>
        </p:nvSpPr>
        <p:spPr>
          <a:xfrm>
            <a:off x="4178300" y="1600200"/>
            <a:ext cx="3521075" cy="4525963"/>
          </a:xfrm>
        </p:spPr>
        <p:txBody>
          <a:bodyPr/>
          <a:lstStyle/>
          <a:p>
            <a:pPr eaLnBrk="1" hangingPunct="1"/>
            <a:r>
              <a:rPr lang="en-US" smtClean="0"/>
              <a:t>Examples</a:t>
            </a:r>
          </a:p>
          <a:p>
            <a:pPr lvl="1" eaLnBrk="1" hangingPunct="1"/>
            <a:r>
              <a:rPr lang="en-US" smtClean="0"/>
              <a:t>Example of </a:t>
            </a:r>
          </a:p>
          <a:p>
            <a:pPr lvl="1" eaLnBrk="1" hangingPunct="1">
              <a:buFont typeface="Wingdings 2" pitchFamily="18" charset="2"/>
              <a:buNone/>
            </a:pPr>
            <a:r>
              <a:rPr lang="en-US" smtClean="0"/>
              <a:t>	P-R-H-E-D-C</a:t>
            </a:r>
          </a:p>
          <a:p>
            <a:pPr lvl="1" eaLnBrk="1" hangingPunct="1"/>
            <a:endParaRPr lang="en-US" smtClean="0"/>
          </a:p>
          <a:p>
            <a:pPr eaLnBrk="1" hangingPunct="1"/>
            <a:r>
              <a:rPr lang="en-US" smtClean="0"/>
              <a:t>Diagram</a:t>
            </a:r>
          </a:p>
          <a:p>
            <a:pPr lvl="1" eaLnBrk="1" hangingPunct="1"/>
            <a:r>
              <a:rPr lang="en-US" smtClean="0"/>
              <a:t>P-R-H-E-D-C</a:t>
            </a:r>
          </a:p>
          <a:p>
            <a:pPr lvl="1" eaLnBrk="1" hangingPunct="1">
              <a:buFont typeface="Wingdings 2" pitchFamily="18" charset="2"/>
              <a:buNone/>
            </a:pPr>
            <a:endParaRPr lang="en-US" smtClean="0"/>
          </a:p>
          <a:p>
            <a:pPr lvl="1"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320040"/>
            <a:ext cx="7239000" cy="1143000"/>
          </a:xfrm>
        </p:spPr>
        <p:txBody>
          <a:bodyPr>
            <a:normAutofit fontScale="90000"/>
          </a:bodyPr>
          <a:lstStyle/>
          <a:p>
            <a:pPr eaLnBrk="1" fontAlgn="auto" hangingPunct="1">
              <a:spcAft>
                <a:spcPts val="0"/>
              </a:spcAft>
              <a:defRPr/>
            </a:pPr>
            <a:r>
              <a:rPr lang="en-US" u="sng" dirty="0" smtClean="0"/>
              <a:t>P</a:t>
            </a:r>
            <a:r>
              <a:rPr lang="en-US" b="0" dirty="0" smtClean="0"/>
              <a:t>lease</a:t>
            </a:r>
            <a:r>
              <a:rPr lang="en-US" dirty="0" smtClean="0"/>
              <a:t> </a:t>
            </a:r>
            <a:r>
              <a:rPr lang="en-US" u="sng" dirty="0" smtClean="0"/>
              <a:t>r</a:t>
            </a:r>
            <a:r>
              <a:rPr lang="en-US" b="0" dirty="0" smtClean="0"/>
              <a:t>emember </a:t>
            </a:r>
            <a:r>
              <a:rPr lang="en-US" u="sng" dirty="0" smtClean="0"/>
              <a:t>h</a:t>
            </a:r>
            <a:r>
              <a:rPr lang="en-US" b="0" dirty="0" smtClean="0"/>
              <a:t>ow </a:t>
            </a:r>
            <a:r>
              <a:rPr lang="en-US" u="sng" dirty="0" smtClean="0"/>
              <a:t>e</a:t>
            </a:r>
            <a:r>
              <a:rPr lang="en-US" b="0" dirty="0" smtClean="0"/>
              <a:t>xperiments </a:t>
            </a:r>
            <a:r>
              <a:rPr lang="en-US" u="sng" dirty="0" smtClean="0"/>
              <a:t>d</a:t>
            </a:r>
            <a:r>
              <a:rPr lang="en-US" b="0" dirty="0" smtClean="0"/>
              <a:t>o </a:t>
            </a:r>
            <a:r>
              <a:rPr lang="en-US" u="sng" dirty="0" smtClean="0"/>
              <a:t>c</a:t>
            </a:r>
            <a:r>
              <a:rPr lang="en-US" b="0" dirty="0" smtClean="0"/>
              <a:t>onclude</a:t>
            </a:r>
            <a:endParaRPr lang="en-US" b="0" dirty="0"/>
          </a:p>
        </p:txBody>
      </p:sp>
      <p:sp>
        <p:nvSpPr>
          <p:cNvPr id="3" name="Content Placeholder 2"/>
          <p:cNvSpPr>
            <a:spLocks noGrp="1"/>
          </p:cNvSpPr>
          <p:nvPr>
            <p:ph idx="4294967295"/>
          </p:nvPr>
        </p:nvSpPr>
        <p:spPr/>
        <p:txBody>
          <a:bodyPr/>
          <a:lstStyle/>
          <a:p>
            <a:pPr eaLnBrk="1" hangingPunct="1"/>
            <a:r>
              <a:rPr lang="en-US" b="1" u="sng" dirty="0" smtClean="0"/>
              <a:t>P</a:t>
            </a:r>
            <a:r>
              <a:rPr lang="en-US" b="1" dirty="0" smtClean="0"/>
              <a:t> </a:t>
            </a:r>
            <a:r>
              <a:rPr lang="en-US" dirty="0" err="1" smtClean="0"/>
              <a:t>roblem</a:t>
            </a:r>
            <a:r>
              <a:rPr lang="en-US" dirty="0" smtClean="0"/>
              <a:t>:</a:t>
            </a:r>
          </a:p>
          <a:p>
            <a:pPr lvl="1" eaLnBrk="1" hangingPunct="1"/>
            <a:r>
              <a:rPr lang="en-US" dirty="0" smtClean="0"/>
              <a:t>Reason for experiment</a:t>
            </a:r>
          </a:p>
          <a:p>
            <a:pPr lvl="1" eaLnBrk="1" hangingPunct="1"/>
            <a:r>
              <a:rPr lang="en-US" dirty="0" smtClean="0"/>
              <a:t>Can be an Observation</a:t>
            </a:r>
          </a:p>
          <a:p>
            <a:pPr eaLnBrk="1" hangingPunct="1"/>
            <a:r>
              <a:rPr lang="en-US" b="1" u="sng" dirty="0" smtClean="0"/>
              <a:t>R</a:t>
            </a:r>
            <a:r>
              <a:rPr lang="en-US" b="1" dirty="0" smtClean="0"/>
              <a:t> </a:t>
            </a:r>
            <a:r>
              <a:rPr lang="en-US" dirty="0" err="1" smtClean="0"/>
              <a:t>esearch</a:t>
            </a:r>
            <a:r>
              <a:rPr lang="en-US" dirty="0" smtClean="0"/>
              <a:t>:</a:t>
            </a:r>
          </a:p>
          <a:p>
            <a:pPr lvl="1" eaLnBrk="1" hangingPunct="1"/>
            <a:r>
              <a:rPr lang="en-US" dirty="0" smtClean="0"/>
              <a:t>Background information used to guide the experiment</a:t>
            </a:r>
          </a:p>
          <a:p>
            <a:pPr eaLnBrk="1" hangingPunct="1"/>
            <a:r>
              <a:rPr lang="en-US" b="1" u="sng" dirty="0" smtClean="0"/>
              <a:t>H</a:t>
            </a:r>
            <a:r>
              <a:rPr lang="en-US" b="1" dirty="0" smtClean="0"/>
              <a:t> </a:t>
            </a:r>
            <a:r>
              <a:rPr lang="en-US" dirty="0" err="1" smtClean="0"/>
              <a:t>ypothesis</a:t>
            </a:r>
            <a:r>
              <a:rPr lang="en-US" dirty="0" smtClean="0"/>
              <a:t>:</a:t>
            </a:r>
          </a:p>
          <a:p>
            <a:pPr lvl="1" eaLnBrk="1" hangingPunct="1"/>
            <a:r>
              <a:rPr lang="en-US" dirty="0" smtClean="0"/>
              <a:t>Question that experiment will seek to answer</a:t>
            </a:r>
          </a:p>
          <a:p>
            <a:pPr lvl="1" eaLnBrk="1" hangingPunct="1"/>
            <a:r>
              <a:rPr lang="en-US" dirty="0" smtClean="0"/>
              <a:t>If/Then Statement</a:t>
            </a:r>
          </a:p>
          <a:p>
            <a:pPr lvl="1" eaLnBrk="1" hangingPunct="1"/>
            <a:r>
              <a:rPr lang="en-US" dirty="0" smtClean="0"/>
              <a:t>Must be testable!</a:t>
            </a:r>
          </a:p>
          <a:p>
            <a:pPr lvl="1" eaLnBrk="1" hangingPunct="1"/>
            <a:endParaRPr lang="en-US" dirty="0" smtClean="0"/>
          </a:p>
        </p:txBody>
      </p:sp>
      <p:sp>
        <p:nvSpPr>
          <p:cNvPr id="4" name="Rectangle 3"/>
          <p:cNvSpPr/>
          <p:nvPr/>
        </p:nvSpPr>
        <p:spPr>
          <a:xfrm>
            <a:off x="1066800" y="1600200"/>
            <a:ext cx="1219200"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1066800" y="2971800"/>
            <a:ext cx="12954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143000" y="4267200"/>
            <a:ext cx="16764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xit" presetSubtype="0" fill="hold" grpId="0" nodeType="clickEffect">
                                  <p:stCondLst>
                                    <p:cond delay="0"/>
                                  </p:stCondLst>
                                  <p:childTnLst>
                                    <p:animEffect transition="out" filter="dissolv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par>
                                <p:cTn id="19" presetID="3" presetClass="entr" presetSubtype="1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xit" presetSubtype="0" fill="hold" grpId="0" nodeType="clickEffect">
                                  <p:stCondLst>
                                    <p:cond delay="0"/>
                                  </p:stCondLst>
                                  <p:childTnLst>
                                    <p:animEffect transition="out" filter="dissolve">
                                      <p:cBhvr>
                                        <p:cTn id="25" dur="500"/>
                                        <p:tgtEl>
                                          <p:spTgt spid="6"/>
                                        </p:tgtEl>
                                      </p:cBhvr>
                                    </p:animEffect>
                                    <p:set>
                                      <p:cBhvr>
                                        <p:cTn id="26" dur="1" fill="hold">
                                          <p:stCondLst>
                                            <p:cond delay="499"/>
                                          </p:stCondLst>
                                        </p:cTn>
                                        <p:tgtEl>
                                          <p:spTgt spid="6"/>
                                        </p:tgtEl>
                                        <p:attrNameLst>
                                          <p:attrName>style.visibility</p:attrName>
                                        </p:attrNameLst>
                                      </p:cBhvr>
                                      <p:to>
                                        <p:strVal val="hidden"/>
                                      </p:to>
                                    </p:set>
                                  </p:childTnLst>
                                </p:cTn>
                              </p:par>
                              <p:par>
                                <p:cTn id="27" presetID="3" presetClass="entr" presetSubtype="1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blinds(horizontal)">
                                      <p:cBhvr>
                                        <p:cTn id="29" dur="500"/>
                                        <p:tgtEl>
                                          <p:spTgt spid="3">
                                            <p:txEl>
                                              <p:pRg st="6" end="6"/>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blinds(horizontal)">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en-US" u="sng" dirty="0" smtClean="0"/>
              <a:t>P</a:t>
            </a:r>
            <a:r>
              <a:rPr lang="en-US" b="0" dirty="0" smtClean="0"/>
              <a:t>lease</a:t>
            </a:r>
            <a:r>
              <a:rPr lang="en-US" dirty="0" smtClean="0"/>
              <a:t> </a:t>
            </a:r>
            <a:r>
              <a:rPr lang="en-US" u="sng" dirty="0" smtClean="0"/>
              <a:t>r</a:t>
            </a:r>
            <a:r>
              <a:rPr lang="en-US" b="0" dirty="0" smtClean="0"/>
              <a:t>emember </a:t>
            </a:r>
            <a:r>
              <a:rPr lang="en-US" u="sng" dirty="0" smtClean="0"/>
              <a:t>h</a:t>
            </a:r>
            <a:r>
              <a:rPr lang="en-US" b="0" dirty="0" smtClean="0"/>
              <a:t>ow </a:t>
            </a:r>
            <a:r>
              <a:rPr lang="en-US" u="sng" dirty="0" smtClean="0"/>
              <a:t>e</a:t>
            </a:r>
            <a:r>
              <a:rPr lang="en-US" b="0" dirty="0" smtClean="0"/>
              <a:t>xperiments </a:t>
            </a:r>
            <a:r>
              <a:rPr lang="en-US" u="sng" dirty="0" smtClean="0"/>
              <a:t>d</a:t>
            </a:r>
            <a:r>
              <a:rPr lang="en-US" b="0" dirty="0" smtClean="0"/>
              <a:t>o </a:t>
            </a:r>
            <a:r>
              <a:rPr lang="en-US" u="sng" dirty="0" smtClean="0"/>
              <a:t>c</a:t>
            </a:r>
            <a:r>
              <a:rPr lang="en-US" b="0" dirty="0" smtClean="0"/>
              <a:t>onclude</a:t>
            </a:r>
            <a:endParaRPr lang="en-US" dirty="0"/>
          </a:p>
        </p:txBody>
      </p:sp>
      <p:sp>
        <p:nvSpPr>
          <p:cNvPr id="3" name="Content Placeholder 2"/>
          <p:cNvSpPr>
            <a:spLocks noGrp="1"/>
          </p:cNvSpPr>
          <p:nvPr>
            <p:ph idx="1"/>
          </p:nvPr>
        </p:nvSpPr>
        <p:spPr>
          <a:xfrm>
            <a:off x="457200" y="1609725"/>
            <a:ext cx="7315200" cy="4846638"/>
          </a:xfrm>
        </p:spPr>
        <p:txBody>
          <a:bodyPr>
            <a:normAutofit/>
          </a:bodyPr>
          <a:lstStyle/>
          <a:p>
            <a:pPr marL="274320" indent="-274320" eaLnBrk="1" fontAlgn="auto" hangingPunct="1">
              <a:spcAft>
                <a:spcPts val="0"/>
              </a:spcAft>
              <a:buFont typeface="Wingdings 2"/>
              <a:buChar char=""/>
              <a:defRPr/>
            </a:pPr>
            <a:r>
              <a:rPr lang="en-US" b="1" u="sng" dirty="0" smtClean="0"/>
              <a:t>P</a:t>
            </a:r>
            <a:r>
              <a:rPr lang="en-US" dirty="0" smtClean="0"/>
              <a:t>roblem 		</a:t>
            </a:r>
            <a:r>
              <a:rPr lang="en-US" b="1" u="sng" dirty="0" smtClean="0"/>
              <a:t>R</a:t>
            </a:r>
            <a:r>
              <a:rPr lang="en-US" dirty="0" smtClean="0"/>
              <a:t>esearch    	     </a:t>
            </a:r>
            <a:r>
              <a:rPr lang="en-US" b="1" u="sng" dirty="0" smtClean="0"/>
              <a:t>H</a:t>
            </a:r>
            <a:r>
              <a:rPr lang="en-US" dirty="0" smtClean="0"/>
              <a:t>ypothesis</a:t>
            </a:r>
          </a:p>
          <a:p>
            <a:pPr marL="274320" indent="-274320" eaLnBrk="1" fontAlgn="auto" hangingPunct="1">
              <a:spcAft>
                <a:spcPts val="0"/>
              </a:spcAft>
              <a:buFont typeface="Wingdings 2"/>
              <a:buChar char=""/>
              <a:defRPr/>
            </a:pPr>
            <a:r>
              <a:rPr lang="en-US" b="1" u="sng" dirty="0" smtClean="0"/>
              <a:t>E</a:t>
            </a:r>
            <a:r>
              <a:rPr lang="en-US" b="1" dirty="0" smtClean="0"/>
              <a:t> </a:t>
            </a:r>
            <a:r>
              <a:rPr lang="en-US" dirty="0" err="1" smtClean="0"/>
              <a:t>xperiment</a:t>
            </a:r>
            <a:r>
              <a:rPr lang="en-US" dirty="0" smtClean="0"/>
              <a:t>:</a:t>
            </a:r>
          </a:p>
          <a:p>
            <a:pPr marL="521208" lvl="1" fontAlgn="auto">
              <a:spcAft>
                <a:spcPts val="0"/>
              </a:spcAft>
              <a:buClr>
                <a:schemeClr val="accent4"/>
              </a:buClr>
              <a:buFont typeface="Wingdings 2"/>
              <a:buChar char=""/>
              <a:defRPr/>
            </a:pPr>
            <a:r>
              <a:rPr lang="en-US" dirty="0" smtClean="0">
                <a:solidFill>
                  <a:schemeClr val="tx1">
                    <a:tint val="85000"/>
                  </a:schemeClr>
                </a:solidFill>
              </a:rPr>
              <a:t>Carefully constructed procedure containing</a:t>
            </a:r>
          </a:p>
          <a:p>
            <a:pPr marL="758952" lvl="2" fontAlgn="auto">
              <a:spcAft>
                <a:spcPts val="0"/>
              </a:spcAft>
              <a:buClr>
                <a:schemeClr val="accent4"/>
              </a:buClr>
              <a:buFont typeface="Wingdings"/>
              <a:buChar char=""/>
              <a:defRPr/>
            </a:pPr>
            <a:r>
              <a:rPr lang="en-US" b="1" dirty="0" smtClean="0">
                <a:solidFill>
                  <a:schemeClr val="bg2">
                    <a:lumMod val="50000"/>
                  </a:schemeClr>
                </a:solidFill>
              </a:rPr>
              <a:t>Variables</a:t>
            </a:r>
            <a:r>
              <a:rPr lang="en-US" dirty="0" smtClean="0"/>
              <a:t> – part of the experiment that is being changed</a:t>
            </a:r>
          </a:p>
          <a:p>
            <a:pPr marL="1005015" lvl="3" fontAlgn="auto">
              <a:spcAft>
                <a:spcPts val="0"/>
              </a:spcAft>
              <a:buClr>
                <a:schemeClr val="accent4"/>
              </a:buClr>
              <a:buFont typeface="Wingdings"/>
              <a:buChar char=""/>
              <a:defRPr/>
            </a:pPr>
            <a:r>
              <a:rPr lang="en-US" dirty="0" smtClean="0"/>
              <a:t>Independent Variables – Component being changed in the experiment – I Change – X Axis</a:t>
            </a:r>
          </a:p>
          <a:p>
            <a:pPr marL="1005015" lvl="3" fontAlgn="auto">
              <a:spcAft>
                <a:spcPts val="0"/>
              </a:spcAft>
              <a:buClr>
                <a:schemeClr val="accent4"/>
              </a:buClr>
              <a:buFont typeface="Wingdings"/>
              <a:buChar char=""/>
              <a:defRPr/>
            </a:pPr>
            <a:r>
              <a:rPr lang="en-US" dirty="0" smtClean="0"/>
              <a:t>Dependant Variables – Component being measured in the experiment. DEPENDANT – Y Axis</a:t>
            </a:r>
          </a:p>
          <a:p>
            <a:pPr marL="758952" lvl="2" fontAlgn="auto">
              <a:spcAft>
                <a:spcPts val="0"/>
              </a:spcAft>
              <a:buClr>
                <a:schemeClr val="accent4"/>
              </a:buClr>
              <a:buFont typeface="Wingdings"/>
              <a:buChar char=""/>
              <a:defRPr/>
            </a:pPr>
            <a:r>
              <a:rPr lang="en-US" dirty="0" smtClean="0"/>
              <a:t>Only </a:t>
            </a:r>
            <a:r>
              <a:rPr lang="en-US" u="sng" dirty="0" smtClean="0"/>
              <a:t>ONE</a:t>
            </a:r>
            <a:r>
              <a:rPr lang="en-US" dirty="0" smtClean="0"/>
              <a:t> variable may be changed at a time!</a:t>
            </a:r>
          </a:p>
          <a:p>
            <a:pPr marL="758952" lvl="2" fontAlgn="auto">
              <a:spcAft>
                <a:spcPts val="0"/>
              </a:spcAft>
              <a:buClr>
                <a:schemeClr val="accent4"/>
              </a:buClr>
              <a:buFont typeface="Wingdings"/>
              <a:buChar char=""/>
              <a:defRPr/>
            </a:pPr>
            <a:r>
              <a:rPr lang="en-US" b="1" dirty="0" smtClean="0">
                <a:solidFill>
                  <a:schemeClr val="bg2">
                    <a:lumMod val="50000"/>
                  </a:schemeClr>
                </a:solidFill>
              </a:rPr>
              <a:t>Controls</a:t>
            </a:r>
            <a:r>
              <a:rPr lang="en-US" dirty="0" smtClean="0"/>
              <a:t> – part of the experiment that is being kept the same</a:t>
            </a:r>
          </a:p>
        </p:txBody>
      </p:sp>
      <p:sp>
        <p:nvSpPr>
          <p:cNvPr id="4" name="Rectangle 3"/>
          <p:cNvSpPr/>
          <p:nvPr/>
        </p:nvSpPr>
        <p:spPr>
          <a:xfrm>
            <a:off x="1066800" y="2133600"/>
            <a:ext cx="1752600"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en-US" u="sng" dirty="0" smtClean="0"/>
              <a:t>P</a:t>
            </a:r>
            <a:r>
              <a:rPr lang="en-US" b="0" dirty="0" smtClean="0"/>
              <a:t>lease</a:t>
            </a:r>
            <a:r>
              <a:rPr lang="en-US" dirty="0" smtClean="0"/>
              <a:t> </a:t>
            </a:r>
            <a:r>
              <a:rPr lang="en-US" u="sng" dirty="0" smtClean="0"/>
              <a:t>r</a:t>
            </a:r>
            <a:r>
              <a:rPr lang="en-US" b="0" dirty="0" smtClean="0"/>
              <a:t>emember </a:t>
            </a:r>
            <a:r>
              <a:rPr lang="en-US" u="sng" dirty="0" smtClean="0"/>
              <a:t>h</a:t>
            </a:r>
            <a:r>
              <a:rPr lang="en-US" b="0" dirty="0" smtClean="0"/>
              <a:t>ow </a:t>
            </a:r>
            <a:r>
              <a:rPr lang="en-US" u="sng" dirty="0" smtClean="0"/>
              <a:t>e</a:t>
            </a:r>
            <a:r>
              <a:rPr lang="en-US" b="0" dirty="0" smtClean="0"/>
              <a:t>xperiments </a:t>
            </a:r>
            <a:r>
              <a:rPr lang="en-US" u="sng" dirty="0" smtClean="0"/>
              <a:t>d</a:t>
            </a:r>
            <a:r>
              <a:rPr lang="en-US" b="0" dirty="0" smtClean="0"/>
              <a:t>o </a:t>
            </a:r>
            <a:r>
              <a:rPr lang="en-US" u="sng" dirty="0" smtClean="0"/>
              <a:t>c</a:t>
            </a:r>
            <a:r>
              <a:rPr lang="en-US" b="0" dirty="0" smtClean="0"/>
              <a:t>onclude</a:t>
            </a:r>
            <a:endParaRPr lang="en-US" dirty="0"/>
          </a:p>
        </p:txBody>
      </p:sp>
      <p:sp>
        <p:nvSpPr>
          <p:cNvPr id="3" name="Content Placeholder 2"/>
          <p:cNvSpPr>
            <a:spLocks noGrp="1"/>
          </p:cNvSpPr>
          <p:nvPr>
            <p:ph idx="1"/>
          </p:nvPr>
        </p:nvSpPr>
        <p:spPr/>
        <p:txBody>
          <a:bodyPr>
            <a:normAutofit fontScale="92500" lnSpcReduction="10000"/>
          </a:bodyPr>
          <a:lstStyle/>
          <a:p>
            <a:pPr marL="274320" indent="-274320" eaLnBrk="1" fontAlgn="auto" hangingPunct="1">
              <a:spcAft>
                <a:spcPts val="0"/>
              </a:spcAft>
              <a:buFont typeface="Wingdings 2"/>
              <a:buChar char=""/>
              <a:defRPr/>
            </a:pPr>
            <a:r>
              <a:rPr lang="en-US" b="1" u="sng" dirty="0" smtClean="0"/>
              <a:t>P</a:t>
            </a:r>
            <a:r>
              <a:rPr lang="en-US" dirty="0" smtClean="0"/>
              <a:t>roblem 		</a:t>
            </a:r>
            <a:r>
              <a:rPr lang="en-US" b="1" u="sng" dirty="0" smtClean="0"/>
              <a:t>R</a:t>
            </a:r>
            <a:r>
              <a:rPr lang="en-US" dirty="0" smtClean="0"/>
              <a:t>esearch    	     </a:t>
            </a:r>
            <a:r>
              <a:rPr lang="en-US" b="1" u="sng" dirty="0" smtClean="0"/>
              <a:t>H</a:t>
            </a:r>
            <a:r>
              <a:rPr lang="en-US" dirty="0" smtClean="0"/>
              <a:t>ypothesis</a:t>
            </a:r>
          </a:p>
          <a:p>
            <a:pPr marL="274320" indent="-274320" eaLnBrk="1" fontAlgn="auto" hangingPunct="1">
              <a:spcAft>
                <a:spcPts val="0"/>
              </a:spcAft>
              <a:buFont typeface="Wingdings 2"/>
              <a:buNone/>
              <a:defRPr/>
            </a:pPr>
            <a:r>
              <a:rPr lang="en-US" b="1" u="sng" dirty="0" smtClean="0"/>
              <a:t>E</a:t>
            </a:r>
            <a:r>
              <a:rPr lang="en-US" dirty="0" smtClean="0"/>
              <a:t>xperiment</a:t>
            </a:r>
          </a:p>
          <a:p>
            <a:pPr marL="274320" indent="-274320" eaLnBrk="1" fontAlgn="auto" hangingPunct="1">
              <a:spcAft>
                <a:spcPts val="0"/>
              </a:spcAft>
              <a:buFont typeface="Wingdings 2"/>
              <a:buChar char=""/>
              <a:defRPr/>
            </a:pPr>
            <a:r>
              <a:rPr lang="en-US" b="1" u="sng" dirty="0" smtClean="0"/>
              <a:t>D</a:t>
            </a:r>
            <a:r>
              <a:rPr lang="en-US" b="1" dirty="0" smtClean="0"/>
              <a:t> </a:t>
            </a:r>
            <a:r>
              <a:rPr lang="en-US" dirty="0" err="1" smtClean="0"/>
              <a:t>ata</a:t>
            </a:r>
            <a:r>
              <a:rPr lang="en-US" dirty="0" smtClean="0"/>
              <a:t>:</a:t>
            </a:r>
          </a:p>
          <a:p>
            <a:pPr marL="521208" lvl="1" eaLnBrk="1" fontAlgn="auto" hangingPunct="1">
              <a:spcAft>
                <a:spcPts val="0"/>
              </a:spcAft>
              <a:buClr>
                <a:schemeClr val="accent4"/>
              </a:buClr>
              <a:buFont typeface="Wingdings 2"/>
              <a:buChar char=""/>
              <a:defRPr/>
            </a:pPr>
            <a:r>
              <a:rPr lang="en-US" dirty="0" smtClean="0">
                <a:solidFill>
                  <a:schemeClr val="tx1">
                    <a:tint val="85000"/>
                  </a:schemeClr>
                </a:solidFill>
              </a:rPr>
              <a:t>Numerical information collected during experiment</a:t>
            </a:r>
          </a:p>
          <a:p>
            <a:pPr marL="521208" lvl="1" eaLnBrk="1" fontAlgn="auto" hangingPunct="1">
              <a:spcAft>
                <a:spcPts val="0"/>
              </a:spcAft>
              <a:buClr>
                <a:schemeClr val="accent4"/>
              </a:buClr>
              <a:buFont typeface="Wingdings 2"/>
              <a:buChar char=""/>
              <a:defRPr/>
            </a:pPr>
            <a:r>
              <a:rPr lang="en-US" dirty="0" smtClean="0">
                <a:solidFill>
                  <a:schemeClr val="tx1">
                    <a:tint val="85000"/>
                  </a:schemeClr>
                </a:solidFill>
              </a:rPr>
              <a:t>Can be presented in a table, often graphed</a:t>
            </a:r>
          </a:p>
          <a:p>
            <a:pPr marL="274320" indent="-274320" eaLnBrk="1" fontAlgn="auto" hangingPunct="1">
              <a:spcAft>
                <a:spcPts val="0"/>
              </a:spcAft>
              <a:buFont typeface="Wingdings 2"/>
              <a:buChar char=""/>
              <a:defRPr/>
            </a:pPr>
            <a:r>
              <a:rPr lang="en-US" u="sng" dirty="0" smtClean="0"/>
              <a:t>C</a:t>
            </a:r>
            <a:r>
              <a:rPr lang="en-US" dirty="0" smtClean="0"/>
              <a:t> </a:t>
            </a:r>
            <a:r>
              <a:rPr lang="en-US" dirty="0" err="1" smtClean="0"/>
              <a:t>onclusion</a:t>
            </a:r>
            <a:endParaRPr lang="en-US" dirty="0" smtClean="0"/>
          </a:p>
          <a:p>
            <a:pPr marL="521208" lvl="1" eaLnBrk="1" fontAlgn="auto" hangingPunct="1">
              <a:spcAft>
                <a:spcPts val="0"/>
              </a:spcAft>
              <a:buClr>
                <a:schemeClr val="accent4"/>
              </a:buClr>
              <a:buFont typeface="Wingdings 2"/>
              <a:buChar char=""/>
              <a:defRPr/>
            </a:pPr>
            <a:r>
              <a:rPr lang="en-US" dirty="0" smtClean="0">
                <a:solidFill>
                  <a:schemeClr val="tx1">
                    <a:tint val="85000"/>
                  </a:schemeClr>
                </a:solidFill>
              </a:rPr>
              <a:t>State whether or not your hypothesis was correct</a:t>
            </a:r>
          </a:p>
          <a:p>
            <a:pPr marL="758952" lvl="2" eaLnBrk="1" fontAlgn="auto" hangingPunct="1">
              <a:spcAft>
                <a:spcPts val="0"/>
              </a:spcAft>
              <a:buClr>
                <a:schemeClr val="accent4"/>
              </a:buClr>
              <a:buFont typeface="Wingdings"/>
              <a:buChar char=""/>
              <a:defRPr/>
            </a:pPr>
            <a:r>
              <a:rPr lang="en-US" dirty="0" smtClean="0"/>
              <a:t>Give numbers</a:t>
            </a:r>
          </a:p>
          <a:p>
            <a:pPr marL="758952" lvl="2" eaLnBrk="1" fontAlgn="auto" hangingPunct="1">
              <a:spcAft>
                <a:spcPts val="0"/>
              </a:spcAft>
              <a:buClr>
                <a:schemeClr val="accent4"/>
              </a:buClr>
              <a:buFont typeface="Wingdings"/>
              <a:buChar char=""/>
              <a:defRPr/>
            </a:pPr>
            <a:r>
              <a:rPr lang="en-US" dirty="0" smtClean="0"/>
              <a:t>Use at least 3 pieces of data</a:t>
            </a:r>
          </a:p>
          <a:p>
            <a:pPr marL="521208" lvl="1" eaLnBrk="1" fontAlgn="auto" hangingPunct="1">
              <a:spcAft>
                <a:spcPts val="0"/>
              </a:spcAft>
              <a:buClr>
                <a:schemeClr val="accent4"/>
              </a:buClr>
              <a:buFont typeface="Wingdings 2"/>
              <a:buChar char=""/>
              <a:defRPr/>
            </a:pPr>
            <a:r>
              <a:rPr lang="en-US" dirty="0" smtClean="0">
                <a:solidFill>
                  <a:schemeClr val="tx1">
                    <a:tint val="85000"/>
                  </a:schemeClr>
                </a:solidFill>
              </a:rPr>
              <a:t>Explain relationship</a:t>
            </a:r>
          </a:p>
          <a:p>
            <a:pPr marL="521208" lvl="1" eaLnBrk="1" fontAlgn="auto" hangingPunct="1">
              <a:spcAft>
                <a:spcPts val="0"/>
              </a:spcAft>
              <a:buClr>
                <a:schemeClr val="accent4"/>
              </a:buClr>
              <a:buFont typeface="Wingdings 2"/>
              <a:buChar char=""/>
              <a:defRPr/>
            </a:pPr>
            <a:r>
              <a:rPr lang="en-US" dirty="0" smtClean="0">
                <a:solidFill>
                  <a:schemeClr val="tx1">
                    <a:tint val="85000"/>
                  </a:schemeClr>
                </a:solidFill>
              </a:rPr>
              <a:t>Describe graphs/data</a:t>
            </a:r>
          </a:p>
          <a:p>
            <a:pPr marL="521208" lvl="1" eaLnBrk="1" fontAlgn="auto" hangingPunct="1">
              <a:spcAft>
                <a:spcPts val="0"/>
              </a:spcAft>
              <a:buClr>
                <a:schemeClr val="accent4"/>
              </a:buClr>
              <a:buFont typeface="Wingdings 2"/>
              <a:buChar char=""/>
              <a:defRPr/>
            </a:pPr>
            <a:r>
              <a:rPr lang="en-US" dirty="0" smtClean="0">
                <a:solidFill>
                  <a:schemeClr val="tx1">
                    <a:tint val="85000"/>
                  </a:schemeClr>
                </a:solidFill>
              </a:rPr>
              <a:t>Discuss possible errors – You will always have some errors, choose two or three to discuss</a:t>
            </a:r>
          </a:p>
          <a:p>
            <a:pPr marL="521208" lvl="1" eaLnBrk="1" fontAlgn="auto" hangingPunct="1">
              <a:spcAft>
                <a:spcPts val="0"/>
              </a:spcAft>
              <a:buClr>
                <a:schemeClr val="accent4"/>
              </a:buClr>
              <a:buFont typeface="Wingdings 2"/>
              <a:buChar char=""/>
              <a:defRPr/>
            </a:pPr>
            <a:endParaRPr lang="en-US" dirty="0" smtClean="0">
              <a:solidFill>
                <a:schemeClr val="tx1">
                  <a:tint val="85000"/>
                </a:schemeClr>
              </a:solidFill>
            </a:endParaRPr>
          </a:p>
        </p:txBody>
      </p:sp>
      <p:sp>
        <p:nvSpPr>
          <p:cNvPr id="4" name="Rectangle 3"/>
          <p:cNvSpPr/>
          <p:nvPr/>
        </p:nvSpPr>
        <p:spPr>
          <a:xfrm>
            <a:off x="1143000" y="2438400"/>
            <a:ext cx="6858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1066800" y="3581400"/>
            <a:ext cx="14478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5"/>
                                        </p:tgtEl>
                                      </p:cBhvr>
                                    </p:animEffect>
                                    <p:set>
                                      <p:cBhvr>
                                        <p:cTn id="27" dur="1" fill="hold">
                                          <p:stCondLst>
                                            <p:cond delay="499"/>
                                          </p:stCondLst>
                                        </p:cTn>
                                        <p:tgtEl>
                                          <p:spTgt spid="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blinds(horizontal)">
                                      <p:cBhvr>
                                        <p:cTn id="35" dur="500"/>
                                        <p:tgtEl>
                                          <p:spTgt spid="3">
                                            <p:txEl>
                                              <p:pRg st="7" end="7"/>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blinds(horizontal)">
                                      <p:cBhvr>
                                        <p:cTn id="38" dur="500"/>
                                        <p:tgtEl>
                                          <p:spTgt spid="3">
                                            <p:txEl>
                                              <p:pRg st="8" end="8"/>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blinds(horizontal)">
                                      <p:cBhvr>
                                        <p:cTn id="43" dur="500"/>
                                        <p:tgtEl>
                                          <p:spTgt spid="3">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3">
                                            <p:txEl>
                                              <p:pRg st="10" end="10"/>
                                            </p:txEl>
                                          </p:spTgt>
                                        </p:tgtEl>
                                        <p:attrNameLst>
                                          <p:attrName>style.visibility</p:attrName>
                                        </p:attrNameLst>
                                      </p:cBhvr>
                                      <p:to>
                                        <p:strVal val="visible"/>
                                      </p:to>
                                    </p:set>
                                    <p:animEffect transition="in" filter="blinds(horizontal)">
                                      <p:cBhvr>
                                        <p:cTn id="48" dur="500"/>
                                        <p:tgtEl>
                                          <p:spTgt spid="3">
                                            <p:txEl>
                                              <p:pRg st="10" end="1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3">
                                            <p:txEl>
                                              <p:pRg st="11" end="11"/>
                                            </p:txEl>
                                          </p:spTgt>
                                        </p:tgtEl>
                                        <p:attrNameLst>
                                          <p:attrName>style.visibility</p:attrName>
                                        </p:attrNameLst>
                                      </p:cBhvr>
                                      <p:to>
                                        <p:strVal val="visible"/>
                                      </p:to>
                                    </p:set>
                                    <p:animEffect transition="in" filter="blinds(horizontal)">
                                      <p:cBhvr>
                                        <p:cTn id="53"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u="sng" dirty="0" smtClean="0"/>
              <a:t>P</a:t>
            </a:r>
            <a:r>
              <a:rPr lang="en-US" b="0" dirty="0" smtClean="0"/>
              <a:t>lease</a:t>
            </a:r>
            <a:r>
              <a:rPr lang="en-US" dirty="0" smtClean="0"/>
              <a:t> </a:t>
            </a:r>
            <a:r>
              <a:rPr lang="en-US" u="sng" dirty="0" smtClean="0"/>
              <a:t>r</a:t>
            </a:r>
            <a:r>
              <a:rPr lang="en-US" b="0" dirty="0" smtClean="0"/>
              <a:t>emember </a:t>
            </a:r>
            <a:r>
              <a:rPr lang="en-US" u="sng" dirty="0" smtClean="0"/>
              <a:t>h</a:t>
            </a:r>
            <a:r>
              <a:rPr lang="en-US" b="0" dirty="0" smtClean="0"/>
              <a:t>ow </a:t>
            </a:r>
            <a:r>
              <a:rPr lang="en-US" u="sng" dirty="0" smtClean="0"/>
              <a:t>e</a:t>
            </a:r>
            <a:r>
              <a:rPr lang="en-US" b="0" dirty="0" smtClean="0"/>
              <a:t>xperiments </a:t>
            </a:r>
            <a:r>
              <a:rPr lang="en-US" u="sng" dirty="0" smtClean="0"/>
              <a:t>d</a:t>
            </a:r>
            <a:r>
              <a:rPr lang="en-US" b="0" dirty="0" smtClean="0"/>
              <a:t>o </a:t>
            </a:r>
            <a:r>
              <a:rPr lang="en-US" u="sng" dirty="0" smtClean="0"/>
              <a:t>c</a:t>
            </a:r>
            <a:r>
              <a:rPr lang="en-US" b="0" dirty="0" smtClean="0"/>
              <a:t>onclude</a:t>
            </a:r>
            <a:endParaRPr lang="en-US" dirty="0"/>
          </a:p>
        </p:txBody>
      </p:sp>
      <p:sp>
        <p:nvSpPr>
          <p:cNvPr id="3" name="Content Placeholder 2"/>
          <p:cNvSpPr>
            <a:spLocks noGrp="1"/>
          </p:cNvSpPr>
          <p:nvPr>
            <p:ph sz="quarter" idx="2"/>
          </p:nvPr>
        </p:nvSpPr>
        <p:spPr>
          <a:xfrm>
            <a:off x="3352800" y="2743200"/>
            <a:ext cx="3521075" cy="4114800"/>
          </a:xfrm>
        </p:spPr>
        <p:txBody>
          <a:bodyPr/>
          <a:lstStyle/>
          <a:p>
            <a:pPr eaLnBrk="1" hangingPunct="1"/>
            <a:r>
              <a:rPr lang="en-US" smtClean="0"/>
              <a:t>Problem</a:t>
            </a:r>
          </a:p>
          <a:p>
            <a:pPr eaLnBrk="1" hangingPunct="1"/>
            <a:r>
              <a:rPr lang="en-US" smtClean="0"/>
              <a:t>Research</a:t>
            </a:r>
          </a:p>
          <a:p>
            <a:pPr eaLnBrk="1" hangingPunct="1"/>
            <a:r>
              <a:rPr lang="en-US" smtClean="0"/>
              <a:t>Hypothesis</a:t>
            </a:r>
          </a:p>
          <a:p>
            <a:pPr eaLnBrk="1" hangingPunct="1"/>
            <a:r>
              <a:rPr lang="en-US" smtClean="0"/>
              <a:t>Experiment</a:t>
            </a:r>
          </a:p>
          <a:p>
            <a:pPr eaLnBrk="1" hangingPunct="1"/>
            <a:r>
              <a:rPr lang="en-US" smtClean="0"/>
              <a:t>Data</a:t>
            </a:r>
          </a:p>
          <a:p>
            <a:pPr eaLnBrk="1" hangingPunct="1"/>
            <a:r>
              <a:rPr lang="en-US" smtClean="0"/>
              <a:t>Conclusion</a:t>
            </a:r>
          </a:p>
        </p:txBody>
      </p:sp>
      <p:sp>
        <p:nvSpPr>
          <p:cNvPr id="6" name="Content Placeholder 5"/>
          <p:cNvSpPr>
            <a:spLocks noGrp="1"/>
          </p:cNvSpPr>
          <p:nvPr>
            <p:ph sz="quarter" idx="4"/>
          </p:nvPr>
        </p:nvSpPr>
        <p:spPr>
          <a:xfrm>
            <a:off x="457200" y="1752600"/>
            <a:ext cx="3521075" cy="4114800"/>
          </a:xfrm>
        </p:spPr>
        <p:txBody>
          <a:bodyPr>
            <a:normAutofit/>
          </a:bodyPr>
          <a:lstStyle/>
          <a:p>
            <a:pPr marL="274320" indent="-274320" eaLnBrk="1" fontAlgn="auto" hangingPunct="1">
              <a:spcAft>
                <a:spcPts val="0"/>
              </a:spcAft>
              <a:buFont typeface="Wingdings 2"/>
              <a:buChar char=""/>
              <a:defRPr/>
            </a:pPr>
            <a:r>
              <a:rPr lang="en-US" dirty="0" smtClean="0">
                <a:solidFill>
                  <a:schemeClr val="bg2">
                    <a:lumMod val="50000"/>
                  </a:schemeClr>
                </a:solidFill>
              </a:rPr>
              <a:t>P</a:t>
            </a:r>
            <a:r>
              <a:rPr lang="en-US" dirty="0" smtClean="0"/>
              <a:t>lease</a:t>
            </a:r>
          </a:p>
          <a:p>
            <a:pPr marL="274320" indent="-274320" eaLnBrk="1" fontAlgn="auto" hangingPunct="1">
              <a:spcAft>
                <a:spcPts val="0"/>
              </a:spcAft>
              <a:buFont typeface="Wingdings 2"/>
              <a:buChar char=""/>
              <a:defRPr/>
            </a:pPr>
            <a:r>
              <a:rPr lang="en-US" dirty="0" smtClean="0">
                <a:solidFill>
                  <a:schemeClr val="bg2">
                    <a:lumMod val="50000"/>
                  </a:schemeClr>
                </a:solidFill>
              </a:rPr>
              <a:t>R</a:t>
            </a:r>
            <a:r>
              <a:rPr lang="en-US" dirty="0" smtClean="0"/>
              <a:t>emember</a:t>
            </a:r>
          </a:p>
          <a:p>
            <a:pPr marL="274320" indent="-274320" eaLnBrk="1" fontAlgn="auto" hangingPunct="1">
              <a:spcAft>
                <a:spcPts val="0"/>
              </a:spcAft>
              <a:buFont typeface="Wingdings 2"/>
              <a:buChar char=""/>
              <a:defRPr/>
            </a:pPr>
            <a:r>
              <a:rPr lang="en-US" dirty="0" smtClean="0">
                <a:solidFill>
                  <a:schemeClr val="bg2">
                    <a:lumMod val="50000"/>
                  </a:schemeClr>
                </a:solidFill>
              </a:rPr>
              <a:t>H</a:t>
            </a:r>
            <a:r>
              <a:rPr lang="en-US" dirty="0" smtClean="0"/>
              <a:t>ow </a:t>
            </a:r>
          </a:p>
          <a:p>
            <a:pPr marL="274320" indent="-274320" eaLnBrk="1" fontAlgn="auto" hangingPunct="1">
              <a:spcAft>
                <a:spcPts val="0"/>
              </a:spcAft>
              <a:buFont typeface="Wingdings 2"/>
              <a:buChar char=""/>
              <a:defRPr/>
            </a:pPr>
            <a:r>
              <a:rPr lang="en-US" dirty="0" smtClean="0">
                <a:solidFill>
                  <a:schemeClr val="bg2">
                    <a:lumMod val="50000"/>
                  </a:schemeClr>
                </a:solidFill>
              </a:rPr>
              <a:t>E</a:t>
            </a:r>
            <a:r>
              <a:rPr lang="en-US" dirty="0" smtClean="0"/>
              <a:t>xperiments</a:t>
            </a:r>
          </a:p>
          <a:p>
            <a:pPr marL="274320" indent="-274320" eaLnBrk="1" fontAlgn="auto" hangingPunct="1">
              <a:spcAft>
                <a:spcPts val="0"/>
              </a:spcAft>
              <a:buFont typeface="Wingdings 2"/>
              <a:buChar char=""/>
              <a:defRPr/>
            </a:pPr>
            <a:r>
              <a:rPr lang="en-US" dirty="0" smtClean="0">
                <a:solidFill>
                  <a:schemeClr val="bg2">
                    <a:lumMod val="50000"/>
                  </a:schemeClr>
                </a:solidFill>
              </a:rPr>
              <a:t>D</a:t>
            </a:r>
            <a:r>
              <a:rPr lang="en-US" dirty="0" smtClean="0"/>
              <a:t>o </a:t>
            </a:r>
          </a:p>
          <a:p>
            <a:pPr marL="274320" indent="-274320" eaLnBrk="1" fontAlgn="auto" hangingPunct="1">
              <a:spcAft>
                <a:spcPts val="0"/>
              </a:spcAft>
              <a:buFont typeface="Wingdings 2"/>
              <a:buChar char=""/>
              <a:defRPr/>
            </a:pPr>
            <a:r>
              <a:rPr lang="en-US" dirty="0" smtClean="0">
                <a:solidFill>
                  <a:schemeClr val="bg2">
                    <a:lumMod val="50000"/>
                  </a:schemeClr>
                </a:solidFill>
              </a:rPr>
              <a:t>C</a:t>
            </a:r>
            <a:r>
              <a:rPr lang="en-US" dirty="0" smtClean="0"/>
              <a:t>onclude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t>Application!</a:t>
            </a:r>
            <a:endParaRPr lang="en-US" dirty="0"/>
          </a:p>
        </p:txBody>
      </p:sp>
      <p:sp>
        <p:nvSpPr>
          <p:cNvPr id="26626" name="Content Placeholder 7"/>
          <p:cNvSpPr>
            <a:spLocks noGrp="1"/>
          </p:cNvSpPr>
          <p:nvPr>
            <p:ph idx="1"/>
          </p:nvPr>
        </p:nvSpPr>
        <p:spPr/>
        <p:txBody>
          <a:bodyPr/>
          <a:lstStyle/>
          <a:p>
            <a:pPr eaLnBrk="1" hangingPunct="1"/>
            <a:endParaRPr lang="en-US" smtClean="0"/>
          </a:p>
          <a:p>
            <a:pPr eaLnBrk="1" hangingPunct="1"/>
            <a:r>
              <a:rPr lang="en-US" smtClean="0"/>
              <a:t>Can you create an experiment and label the…</a:t>
            </a:r>
          </a:p>
          <a:p>
            <a:pPr lvl="1" eaLnBrk="1" hangingPunct="1"/>
            <a:r>
              <a:rPr lang="en-US" smtClean="0"/>
              <a:t>Purpose</a:t>
            </a:r>
          </a:p>
          <a:p>
            <a:pPr lvl="1" eaLnBrk="1" hangingPunct="1"/>
            <a:r>
              <a:rPr lang="en-US" smtClean="0"/>
              <a:t>Research</a:t>
            </a:r>
          </a:p>
          <a:p>
            <a:pPr lvl="1" eaLnBrk="1" hangingPunct="1"/>
            <a:r>
              <a:rPr lang="en-US" smtClean="0"/>
              <a:t>Hypothesis</a:t>
            </a:r>
          </a:p>
          <a:p>
            <a:pPr lvl="1" eaLnBrk="1" hangingPunct="1"/>
            <a:r>
              <a:rPr lang="en-US" smtClean="0"/>
              <a:t>Experiment</a:t>
            </a:r>
          </a:p>
          <a:p>
            <a:pPr lvl="1" eaLnBrk="1" hangingPunct="1"/>
            <a:r>
              <a:rPr lang="en-US" smtClean="0"/>
              <a:t>Data</a:t>
            </a:r>
          </a:p>
          <a:p>
            <a:pPr lvl="1" eaLnBrk="1" hangingPunct="1"/>
            <a:r>
              <a:rPr lang="en-US" smtClean="0"/>
              <a:t>Conclusion</a:t>
            </a:r>
          </a:p>
          <a:p>
            <a:pPr lvl="1" eaLnBrk="1" hangingPunct="1"/>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791200" y="0"/>
            <a:ext cx="2416193" cy="2362200"/>
          </a:xfrm>
          <a:prstGeom prst="rect">
            <a:avLst/>
          </a:prstGeom>
          <a:noFill/>
          <a:ln w="9525">
            <a:noFill/>
            <a:miter lim="800000"/>
            <a:headEnd/>
            <a:tailEnd/>
          </a:ln>
        </p:spPr>
      </p:pic>
      <p:sp>
        <p:nvSpPr>
          <p:cNvPr id="35843" name="Content Placeholder 7"/>
          <p:cNvSpPr>
            <a:spLocks noGrp="1"/>
          </p:cNvSpPr>
          <p:nvPr>
            <p:ph idx="4294967295"/>
          </p:nvPr>
        </p:nvSpPr>
        <p:spPr/>
        <p:txBody>
          <a:bodyPr/>
          <a:lstStyle/>
          <a:p>
            <a:pPr eaLnBrk="1" hangingPunct="1"/>
            <a:endParaRPr lang="en-US" dirty="0" smtClean="0"/>
          </a:p>
          <a:p>
            <a:pPr eaLnBrk="1" hangingPunct="1">
              <a:buNone/>
            </a:pPr>
            <a:r>
              <a:rPr lang="en-US" dirty="0" smtClean="0"/>
              <a:t>	Patrick loves bubblegum and would like to be able to blow bigger bubbles than anyone else in Bikini Bottom. To prepare for Bikini Bottom’s Big Bubble Contest, he bought FIVE different brands of bubble gum and needs your help to find the brand that creates the biggest bubbles. Write an experiment to test the bubble power of the bubble gum brands and help Patrick win the contest</a:t>
            </a:r>
          </a:p>
        </p:txBody>
      </p:sp>
      <p:sp>
        <p:nvSpPr>
          <p:cNvPr id="35844" name="Text Box 4"/>
          <p:cNvSpPr txBox="1">
            <a:spLocks noChangeArrowheads="1"/>
          </p:cNvSpPr>
          <p:nvPr/>
        </p:nvSpPr>
        <p:spPr bwMode="auto">
          <a:xfrm>
            <a:off x="457200" y="304800"/>
            <a:ext cx="6934200" cy="1569660"/>
          </a:xfrm>
          <a:prstGeom prst="rect">
            <a:avLst/>
          </a:prstGeom>
          <a:noFill/>
          <a:ln w="9525">
            <a:noFill/>
            <a:miter lim="800000"/>
            <a:headEnd/>
            <a:tailEnd/>
          </a:ln>
          <a:effectLst/>
        </p:spPr>
        <p:txBody>
          <a:bodyPr>
            <a:spAutoFit/>
          </a:bodyPr>
          <a:lstStyle/>
          <a:p>
            <a:pPr>
              <a:spcBef>
                <a:spcPct val="50000"/>
              </a:spcBef>
            </a:pPr>
            <a:r>
              <a:rPr lang="en-US" sz="4800" dirty="0" err="1" smtClean="0">
                <a:latin typeface="Calibri" pitchFamily="34" charset="0"/>
              </a:rPr>
              <a:t>Spongebob</a:t>
            </a:r>
            <a:r>
              <a:rPr lang="en-US" sz="4800" dirty="0" smtClean="0">
                <a:latin typeface="Calibri" pitchFamily="34" charset="0"/>
              </a:rPr>
              <a:t> &amp; Science</a:t>
            </a:r>
          </a:p>
          <a:p>
            <a:pPr>
              <a:spcBef>
                <a:spcPct val="50000"/>
              </a:spcBef>
            </a:pPr>
            <a:r>
              <a:rPr lang="en-US" sz="3200" dirty="0" smtClean="0">
                <a:latin typeface="Calibri" pitchFamily="34" charset="0"/>
              </a:rPr>
              <a:t>p 12</a:t>
            </a:r>
            <a:endParaRPr lang="en-US" sz="3200" dirty="0">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en-US" u="sng" dirty="0" smtClean="0"/>
              <a:t>P</a:t>
            </a:r>
            <a:r>
              <a:rPr lang="en-US" b="0" dirty="0" smtClean="0"/>
              <a:t>lease</a:t>
            </a:r>
            <a:r>
              <a:rPr lang="en-US" dirty="0" smtClean="0"/>
              <a:t> </a:t>
            </a:r>
            <a:r>
              <a:rPr lang="en-US" u="sng" dirty="0" smtClean="0"/>
              <a:t>r</a:t>
            </a:r>
            <a:r>
              <a:rPr lang="en-US" b="0" dirty="0" smtClean="0"/>
              <a:t>emember </a:t>
            </a:r>
            <a:r>
              <a:rPr lang="en-US" u="sng" dirty="0" smtClean="0"/>
              <a:t>h</a:t>
            </a:r>
            <a:r>
              <a:rPr lang="en-US" b="0" dirty="0" smtClean="0"/>
              <a:t>ow </a:t>
            </a:r>
            <a:r>
              <a:rPr lang="en-US" u="sng" dirty="0" smtClean="0"/>
              <a:t>e</a:t>
            </a:r>
            <a:r>
              <a:rPr lang="en-US" b="0" dirty="0" smtClean="0"/>
              <a:t>xperiments </a:t>
            </a:r>
            <a:r>
              <a:rPr lang="en-US" u="sng" dirty="0" smtClean="0"/>
              <a:t>d</a:t>
            </a:r>
            <a:r>
              <a:rPr lang="en-US" b="0" dirty="0" smtClean="0"/>
              <a:t>o </a:t>
            </a:r>
            <a:r>
              <a:rPr lang="en-US" u="sng" dirty="0" smtClean="0"/>
              <a:t>c</a:t>
            </a:r>
            <a:r>
              <a:rPr lang="en-US" b="0" dirty="0" smtClean="0"/>
              <a:t>onclude</a:t>
            </a:r>
            <a:endParaRPr lang="en-US" b="0" dirty="0"/>
          </a:p>
        </p:txBody>
      </p:sp>
      <p:sp>
        <p:nvSpPr>
          <p:cNvPr id="27650" name="Content Placeholder 2"/>
          <p:cNvSpPr>
            <a:spLocks noGrp="1"/>
          </p:cNvSpPr>
          <p:nvPr>
            <p:ph idx="1"/>
          </p:nvPr>
        </p:nvSpPr>
        <p:spPr/>
        <p:txBody>
          <a:bodyPr/>
          <a:lstStyle/>
          <a:p>
            <a:pPr lvl="1" eaLnBrk="1" hangingPunct="1"/>
            <a:r>
              <a:rPr lang="en-US" smtClean="0"/>
              <a:t>Monty Python teaches us about the scientific method</a:t>
            </a:r>
          </a:p>
          <a:p>
            <a:pPr lvl="1" eaLnBrk="1" hangingPunct="1">
              <a:buFont typeface="Wingdings 2" pitchFamily="18" charset="2"/>
              <a:buNone/>
            </a:pPr>
            <a:endParaRPr lang="en-US" smtClean="0"/>
          </a:p>
          <a:p>
            <a:pPr lvl="1" eaLnBrk="1" hangingPunct="1">
              <a:buFont typeface="Wingdings 2" pitchFamily="18" charset="2"/>
              <a:buNone/>
            </a:pPr>
            <a:r>
              <a:rPr lang="en-US" smtClean="0">
                <a:hlinkClick r:id="rId3"/>
              </a:rPr>
              <a:t>http://www.youtube.com/watch?v=yp_l5ntikaU</a:t>
            </a:r>
            <a:r>
              <a:rPr lang="en-US" smtClean="0"/>
              <a:t> </a:t>
            </a:r>
          </a:p>
        </p:txBody>
      </p:sp>
      <p:sp>
        <p:nvSpPr>
          <p:cNvPr id="5" name="Rectangle 4"/>
          <p:cNvSpPr/>
          <p:nvPr/>
        </p:nvSpPr>
        <p:spPr>
          <a:xfrm>
            <a:off x="1066800" y="2971800"/>
            <a:ext cx="12954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143000" y="4267200"/>
            <a:ext cx="16764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Family Guy	</a:t>
            </a:r>
            <a:endParaRPr lang="en-US" dirty="0"/>
          </a:p>
        </p:txBody>
      </p:sp>
      <p:sp>
        <p:nvSpPr>
          <p:cNvPr id="29698" name="Content Placeholder 3"/>
          <p:cNvSpPr>
            <a:spLocks noGrp="1"/>
          </p:cNvSpPr>
          <p:nvPr>
            <p:ph sz="half" idx="1"/>
          </p:nvPr>
        </p:nvSpPr>
        <p:spPr>
          <a:xfrm>
            <a:off x="457200" y="1600201"/>
            <a:ext cx="4724400" cy="4495800"/>
          </a:xfrm>
        </p:spPr>
        <p:txBody>
          <a:bodyPr/>
          <a:lstStyle/>
          <a:p>
            <a:pPr eaLnBrk="1" hangingPunct="1"/>
            <a:r>
              <a:rPr lang="en-US" sz="2400" dirty="0" smtClean="0"/>
              <a:t>As we all know </a:t>
            </a:r>
            <a:r>
              <a:rPr lang="en-US" sz="2400" dirty="0" err="1" smtClean="0"/>
              <a:t>Stewie</a:t>
            </a:r>
            <a:r>
              <a:rPr lang="en-US" sz="2400" dirty="0" smtClean="0"/>
              <a:t> has been trying to get rid of Louis for years now, but he has yet to be successful. This year he wants to make sure he gets the job done. He wants to test 5 methods in order to finally get rid of Louis. He needs your help to ,first, develop 5 methods, and second, decide which method has the greatest chance of success. Create an experiment to help </a:t>
            </a:r>
            <a:r>
              <a:rPr lang="en-US" sz="2400" dirty="0" err="1" smtClean="0"/>
              <a:t>Stewie</a:t>
            </a:r>
            <a:r>
              <a:rPr lang="en-US" sz="2400" dirty="0" smtClean="0"/>
              <a:t>!</a:t>
            </a:r>
          </a:p>
        </p:txBody>
      </p:sp>
      <p:pic>
        <p:nvPicPr>
          <p:cNvPr id="2050" name="Picture 2"/>
          <p:cNvPicPr>
            <a:picLocks noChangeAspect="1" noChangeArrowheads="1"/>
          </p:cNvPicPr>
          <p:nvPr/>
        </p:nvPicPr>
        <p:blipFill>
          <a:blip r:embed="rId2" cstate="print"/>
          <a:srcRect/>
          <a:stretch>
            <a:fillRect/>
          </a:stretch>
        </p:blipFill>
        <p:spPr bwMode="auto">
          <a:xfrm>
            <a:off x="5105400" y="1752600"/>
            <a:ext cx="3533775"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848</TotalTime>
  <Words>225</Words>
  <Application>Microsoft Office PowerPoint</Application>
  <PresentationFormat>On-screen Show (4:3)</PresentationFormat>
  <Paragraphs>84</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Opulent</vt:lpstr>
      <vt:lpstr>What is the Scientific method?</vt:lpstr>
      <vt:lpstr>Please remember how experiments do conclude</vt:lpstr>
      <vt:lpstr>Please remember how experiments do conclude</vt:lpstr>
      <vt:lpstr>Please remember how experiments do conclude</vt:lpstr>
      <vt:lpstr>Please remember how experiments do conclude</vt:lpstr>
      <vt:lpstr>Application!</vt:lpstr>
      <vt:lpstr>Slide 7</vt:lpstr>
      <vt:lpstr>Please remember how experiments do conclude</vt:lpstr>
      <vt:lpstr>Family Guy </vt:lpstr>
      <vt:lpstr>Wrap-up 1-31-08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the Scientific method?</dc:title>
  <dc:creator>Kristin Mahoney</dc:creator>
  <cp:lastModifiedBy>User</cp:lastModifiedBy>
  <cp:revision>54</cp:revision>
  <dcterms:created xsi:type="dcterms:W3CDTF">2007-06-20T19:35:06Z</dcterms:created>
  <dcterms:modified xsi:type="dcterms:W3CDTF">2012-01-05T21:42:22Z</dcterms:modified>
</cp:coreProperties>
</file>